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handoutMasterIdLst>
    <p:handoutMasterId r:id="rId18"/>
  </p:handoutMasterIdLst>
  <p:sldIdLst>
    <p:sldId id="256" r:id="rId2"/>
    <p:sldId id="301" r:id="rId3"/>
    <p:sldId id="257" r:id="rId4"/>
    <p:sldId id="258" r:id="rId5"/>
    <p:sldId id="308" r:id="rId6"/>
    <p:sldId id="323" r:id="rId7"/>
    <p:sldId id="312" r:id="rId8"/>
    <p:sldId id="309" r:id="rId9"/>
    <p:sldId id="310" r:id="rId10"/>
    <p:sldId id="313" r:id="rId11"/>
    <p:sldId id="324" r:id="rId12"/>
    <p:sldId id="321" r:id="rId13"/>
    <p:sldId id="325" r:id="rId14"/>
    <p:sldId id="320" r:id="rId15"/>
    <p:sldId id="317" r:id="rId16"/>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38" autoAdjust="0"/>
    <p:restoredTop sz="94660"/>
  </p:normalViewPr>
  <p:slideViewPr>
    <p:cSldViewPr>
      <p:cViewPr>
        <p:scale>
          <a:sx n="70" d="100"/>
          <a:sy n="70" d="100"/>
        </p:scale>
        <p:origin x="-1338"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E3051FC5-3C29-4593-B8B9-F24D7C4A8E8E}" type="datetimeFigureOut">
              <a:rPr lang="en-US" smtClean="0"/>
              <a:t>3/20/2015</a:t>
            </a:fld>
            <a:endParaRPr lang="en-US"/>
          </a:p>
        </p:txBody>
      </p:sp>
      <p:sp>
        <p:nvSpPr>
          <p:cNvPr id="4" name="Footer Placeholder 3"/>
          <p:cNvSpPr>
            <a:spLocks noGrp="1"/>
          </p:cNvSpPr>
          <p:nvPr>
            <p:ph type="ftr" sz="quarter" idx="2"/>
          </p:nvPr>
        </p:nvSpPr>
        <p:spPr>
          <a:xfrm>
            <a:off x="2"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3F4B2543-5F7E-4069-AE5A-BAAB44CE8038}" type="slidenum">
              <a:rPr lang="en-US" smtClean="0"/>
              <a:t>‹#›</a:t>
            </a:fld>
            <a:endParaRPr lang="en-US"/>
          </a:p>
        </p:txBody>
      </p:sp>
    </p:spTree>
    <p:extLst>
      <p:ext uri="{BB962C8B-B14F-4D97-AF65-F5344CB8AC3E}">
        <p14:creationId xmlns:p14="http://schemas.microsoft.com/office/powerpoint/2010/main" val="1815826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308BC648-F69F-459E-B91B-6D9163527D80}" type="datetimeFigureOut">
              <a:rPr lang="en-US" smtClean="0"/>
              <a:t>3/20/2015</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0D8E7E11-0212-4EC9-BC81-BE79A4CB2B07}" type="slidenum">
              <a:rPr lang="en-US" smtClean="0"/>
              <a:t>‹#›</a:t>
            </a:fld>
            <a:endParaRPr lang="en-US"/>
          </a:p>
        </p:txBody>
      </p:sp>
    </p:spTree>
    <p:extLst>
      <p:ext uri="{BB962C8B-B14F-4D97-AF65-F5344CB8AC3E}">
        <p14:creationId xmlns:p14="http://schemas.microsoft.com/office/powerpoint/2010/main" val="3514064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8E7E11-0212-4EC9-BC81-BE79A4CB2B07}" type="slidenum">
              <a:rPr lang="en-US" smtClean="0"/>
              <a:t>1</a:t>
            </a:fld>
            <a:endParaRPr lang="en-US" dirty="0"/>
          </a:p>
        </p:txBody>
      </p:sp>
    </p:spTree>
    <p:extLst>
      <p:ext uri="{BB962C8B-B14F-4D97-AF65-F5344CB8AC3E}">
        <p14:creationId xmlns:p14="http://schemas.microsoft.com/office/powerpoint/2010/main" val="1750221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8E7E11-0212-4EC9-BC81-BE79A4CB2B07}" type="slidenum">
              <a:rPr lang="en-US" smtClean="0"/>
              <a:t>8</a:t>
            </a:fld>
            <a:endParaRPr lang="en-US"/>
          </a:p>
        </p:txBody>
      </p:sp>
    </p:spTree>
    <p:extLst>
      <p:ext uri="{BB962C8B-B14F-4D97-AF65-F5344CB8AC3E}">
        <p14:creationId xmlns:p14="http://schemas.microsoft.com/office/powerpoint/2010/main" val="1012834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C3BFF48A-986B-40B7-A8E9-E5D5D9717C1C}" type="datetime1">
              <a:rPr lang="en-GB" smtClean="0"/>
              <a:t>20/03/2015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4D163C-2B6B-412A-BA82-BDEE38D6E4F5}" type="datetime1">
              <a:rPr lang="en-GB" smtClean="0"/>
              <a:t>20/03/2015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6480A6-0AAE-4693-B41F-5BD2CAF08A2C}" type="datetime1">
              <a:rPr lang="en-GB" smtClean="0"/>
              <a:t>20/03/2015</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E65E29-6DCA-4A1F-A1A2-D3C99C6C0957}" type="datetime1">
              <a:rPr lang="en-GB" smtClean="0"/>
              <a:t>20/03/2015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FAEBCEE-5233-4278-9D32-B23470B95DB5}" type="datetime1">
              <a:rPr lang="en-GB" smtClean="0"/>
              <a:t>20/03/2015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4DAD00-88FF-449E-B6EB-9900269CD422}" type="datetime1">
              <a:rPr lang="en-GB" smtClean="0"/>
              <a:t>20/03/2015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1ECFDC0-57D9-4C1F-9560-CD6F5E616796}" type="datetime1">
              <a:rPr lang="en-GB" smtClean="0"/>
              <a:t>20/03/2015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FB86D13-407E-4922-91A0-AE00954E3DC7}" type="datetime1">
              <a:rPr lang="en-GB" smtClean="0"/>
              <a:t>20/03/2015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BD4746-E3E1-42B7-811E-56B8D1BE31F8}" type="datetime1">
              <a:rPr lang="en-GB" smtClean="0"/>
              <a:t>20/03/2015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A630662-F1CA-459B-84C7-EF56C98A84C0}" type="datetime1">
              <a:rPr lang="en-GB" smtClean="0"/>
              <a:t>20/03/2015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C7A241F6-6117-4C55-94EF-0AC74E42B8E9}" type="datetime1">
              <a:rPr lang="en-GB" smtClean="0"/>
              <a:t>20/03/2015</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C98B7F6-39DB-4EEF-80AF-A2B6FFB4280E}" type="datetime1">
              <a:rPr lang="en-GB" smtClean="0"/>
              <a:t>20/03/2015</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m.pk/url?sa=i&amp;rct=j&amp;q=&amp;esrc=s&amp;frm=1&amp;source=images&amp;cd=&amp;ved=0CAcQjRw&amp;url=http://council.smallwarsjournal.com/showthread.php?t=5763&amp;ei=_G_hVMS4H8LKaOfigNgF&amp;bvm=bv.85970519,d.d2s&amp;psig=AFQjCNFwo7fCpxFFkCYuVoLS2sf7dKQrnQ&amp;ust=1424146800188955"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8077200" cy="3124200"/>
          </a:xfrm>
        </p:spPr>
        <p:txBody>
          <a:bodyPr>
            <a:normAutofit fontScale="90000"/>
          </a:bodyPr>
          <a:lstStyle/>
          <a:p>
            <a:pPr algn="ctr">
              <a:lnSpc>
                <a:spcPct val="150000"/>
              </a:lnSpc>
            </a:pPr>
            <a:r>
              <a:rPr lang="en-US" sz="4000" u="sng" dirty="0" smtClean="0">
                <a:latin typeface="Arial" pitchFamily="34" charset="0"/>
                <a:cs typeface="Arial" pitchFamily="34" charset="0"/>
              </a:rPr>
              <a:t>ISSUES OF RADICALIZATION AND EXTREME BEHAVIOURS IN PAKISTAN</a:t>
            </a:r>
            <a:br>
              <a:rPr lang="en-US" sz="4000" u="sng" dirty="0" smtClean="0">
                <a:latin typeface="Arial" pitchFamily="34" charset="0"/>
                <a:cs typeface="Arial" pitchFamily="34" charset="0"/>
              </a:rPr>
            </a:br>
            <a:endParaRPr lang="en-US" sz="4000" u="sng" dirty="0">
              <a:latin typeface="Arial" pitchFamily="34" charset="0"/>
              <a:cs typeface="Arial" pitchFamily="34" charset="0"/>
            </a:endParaRPr>
          </a:p>
        </p:txBody>
      </p:sp>
      <p:sp>
        <p:nvSpPr>
          <p:cNvPr id="3" name="Subtitle 2"/>
          <p:cNvSpPr>
            <a:spLocks noGrp="1"/>
          </p:cNvSpPr>
          <p:nvPr>
            <p:ph type="subTitle" idx="1"/>
          </p:nvPr>
        </p:nvSpPr>
        <p:spPr>
          <a:xfrm>
            <a:off x="685800" y="5053584"/>
            <a:ext cx="8077200" cy="813816"/>
          </a:xfrm>
        </p:spPr>
        <p:txBody>
          <a:bodyPr>
            <a:normAutofit/>
          </a:bodyPr>
          <a:lstStyle/>
          <a:p>
            <a:r>
              <a:rPr lang="en-US" b="1" dirty="0" smtClean="0">
                <a:solidFill>
                  <a:schemeClr val="tx1"/>
                </a:solidFill>
              </a:rPr>
              <a:t>                                                                                              </a:t>
            </a:r>
            <a:endParaRPr lang="en-US" sz="3200" b="1" dirty="0">
              <a:solidFill>
                <a:schemeClr val="tx1"/>
              </a:solidFill>
            </a:endParaRPr>
          </a:p>
        </p:txBody>
      </p:sp>
    </p:spTree>
    <p:extLst>
      <p:ext uri="{BB962C8B-B14F-4D97-AF65-F5344CB8AC3E}">
        <p14:creationId xmlns:p14="http://schemas.microsoft.com/office/powerpoint/2010/main" val="23481914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ctr"/>
            <a:r>
              <a:rPr lang="en-US" sz="3200" u="sng" dirty="0" smtClean="0">
                <a:latin typeface="Arial" pitchFamily="34" charset="0"/>
                <a:cs typeface="Arial" pitchFamily="34" charset="0"/>
              </a:rPr>
              <a:t>RADICALIZATION AND PAKISTAN</a:t>
            </a:r>
            <a:endParaRPr lang="en-US" sz="3200" u="sng" dirty="0">
              <a:latin typeface="Arial" pitchFamily="34" charset="0"/>
              <a:cs typeface="Arial" pitchFamily="34" charset="0"/>
            </a:endParaRPr>
          </a:p>
        </p:txBody>
      </p:sp>
      <p:sp>
        <p:nvSpPr>
          <p:cNvPr id="3" name="Content Placeholder 2"/>
          <p:cNvSpPr>
            <a:spLocks noGrp="1"/>
          </p:cNvSpPr>
          <p:nvPr>
            <p:ph idx="1"/>
          </p:nvPr>
        </p:nvSpPr>
        <p:spPr>
          <a:xfrm>
            <a:off x="228600" y="1600200"/>
            <a:ext cx="8610600" cy="4952999"/>
          </a:xfrm>
        </p:spPr>
        <p:txBody>
          <a:bodyPr>
            <a:normAutofit/>
          </a:bodyPr>
          <a:lstStyle/>
          <a:p>
            <a:pPr algn="just">
              <a:lnSpc>
                <a:spcPct val="120000"/>
              </a:lnSpc>
            </a:pPr>
            <a:endParaRPr lang="en-US" sz="2800" b="1" dirty="0" smtClean="0">
              <a:latin typeface="Arial" pitchFamily="34" charset="0"/>
              <a:cs typeface="Arial" pitchFamily="34" charset="0"/>
            </a:endParaRPr>
          </a:p>
          <a:p>
            <a:pPr algn="just">
              <a:lnSpc>
                <a:spcPct val="120000"/>
              </a:lnSpc>
            </a:pPr>
            <a:r>
              <a:rPr lang="en-US" sz="2800" b="1" dirty="0" smtClean="0">
                <a:latin typeface="Arial" pitchFamily="34" charset="0"/>
                <a:cs typeface="Arial" pitchFamily="34" charset="0"/>
              </a:rPr>
              <a:t>Political Culture</a:t>
            </a:r>
          </a:p>
          <a:p>
            <a:pPr lvl="1" algn="just">
              <a:lnSpc>
                <a:spcPct val="120000"/>
              </a:lnSpc>
            </a:pPr>
            <a:r>
              <a:rPr lang="en-US" dirty="0">
                <a:latin typeface="Arial" pitchFamily="34" charset="0"/>
                <a:cs typeface="Arial" pitchFamily="34" charset="0"/>
              </a:rPr>
              <a:t>Pakistan’s political culture believes in “buy, cheat or muscle your way into public office and them simply relax</a:t>
            </a:r>
            <a:r>
              <a:rPr lang="en-US" dirty="0" smtClean="0">
                <a:latin typeface="Arial" pitchFamily="34" charset="0"/>
                <a:cs typeface="Arial" pitchFamily="34" charset="0"/>
              </a:rPr>
              <a:t>”</a:t>
            </a:r>
            <a:endParaRPr lang="en-US" dirty="0">
              <a:latin typeface="Arial" pitchFamily="34" charset="0"/>
              <a:cs typeface="Arial" pitchFamily="34" charset="0"/>
            </a:endParaRPr>
          </a:p>
          <a:p>
            <a:pPr algn="just">
              <a:lnSpc>
                <a:spcPct val="120000"/>
              </a:lnSpc>
            </a:pPr>
            <a:endParaRPr lang="en-US" sz="2800" dirty="0" smtClean="0">
              <a:latin typeface="Arial" pitchFamily="34" charset="0"/>
              <a:cs typeface="Arial" pitchFamily="34" charset="0"/>
            </a:endParaRPr>
          </a:p>
          <a:p>
            <a:pPr algn="just">
              <a:lnSpc>
                <a:spcPct val="120000"/>
              </a:lnSpc>
            </a:pPr>
            <a:r>
              <a:rPr lang="en-US" sz="2800" b="1" dirty="0" smtClean="0">
                <a:latin typeface="Arial" pitchFamily="34" charset="0"/>
                <a:cs typeface="Arial" pitchFamily="34" charset="0"/>
              </a:rPr>
              <a:t>Politically Motivated Interpretation of Islam</a:t>
            </a:r>
          </a:p>
          <a:p>
            <a:pPr algn="just">
              <a:lnSpc>
                <a:spcPct val="120000"/>
              </a:lnSpc>
            </a:pPr>
            <a:endParaRPr lang="en-US" sz="2800" dirty="0" smtClean="0">
              <a:latin typeface="Arial" pitchFamily="34" charset="0"/>
              <a:cs typeface="Arial" pitchFamily="34" charset="0"/>
            </a:endParaRPr>
          </a:p>
          <a:p>
            <a:pPr algn="just">
              <a:lnSpc>
                <a:spcPct val="120000"/>
              </a:lnSpc>
            </a:pPr>
            <a:endParaRPr lang="en-US" sz="9600" dirty="0" smtClean="0">
              <a:latin typeface="Arial" pitchFamily="34" charset="0"/>
              <a:cs typeface="Arial" pitchFamily="34" charset="0"/>
            </a:endParaRPr>
          </a:p>
          <a:p>
            <a:pPr lvl="1" algn="just">
              <a:lnSpc>
                <a:spcPct val="120000"/>
              </a:lnSpc>
            </a:pPr>
            <a:endParaRPr lang="en-US" sz="9600" dirty="0" smtClean="0">
              <a:latin typeface="Arial" pitchFamily="34" charset="0"/>
              <a:cs typeface="Arial" pitchFamily="34" charset="0"/>
            </a:endParaRPr>
          </a:p>
          <a:p>
            <a:pPr algn="just"/>
            <a:endParaRPr lang="en-US" sz="2800" dirty="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marL="118872" indent="0">
              <a:buNone/>
            </a:pPr>
            <a:endParaRPr lang="en-US" sz="2800" dirty="0"/>
          </a:p>
          <a:p>
            <a:pPr marL="118872" indent="0">
              <a:buNone/>
            </a:pPr>
            <a:endParaRPr lang="en-US" sz="2800" dirty="0">
              <a:latin typeface="Arial" pitchFamily="34" charset="0"/>
              <a:cs typeface="Arial" pitchFamily="34" charset="0"/>
            </a:endParaRPr>
          </a:p>
          <a:p>
            <a:endParaRPr lang="en-US" dirty="0">
              <a:latin typeface="+mj-lt"/>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latin typeface="+mj-lt"/>
                <a:cs typeface="Times New Roman" pitchFamily="18" charset="0"/>
              </a:rPr>
              <a:pPr/>
              <a:t>10</a:t>
            </a:fld>
            <a:endParaRPr lang="en-US" dirty="0">
              <a:latin typeface="+mj-lt"/>
              <a:cs typeface="Times New Roman" pitchFamily="18" charset="0"/>
            </a:endParaRPr>
          </a:p>
        </p:txBody>
      </p:sp>
    </p:spTree>
    <p:extLst>
      <p:ext uri="{BB962C8B-B14F-4D97-AF65-F5344CB8AC3E}">
        <p14:creationId xmlns:p14="http://schemas.microsoft.com/office/powerpoint/2010/main" val="1474167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ctr"/>
            <a:r>
              <a:rPr lang="en-US" sz="3200" u="sng" dirty="0" smtClean="0">
                <a:latin typeface="Arial" pitchFamily="34" charset="0"/>
                <a:cs typeface="Arial" pitchFamily="34" charset="0"/>
              </a:rPr>
              <a:t>RADICALIZATION AND PAKISTAN</a:t>
            </a:r>
            <a:endParaRPr lang="en-US" sz="3200" u="sng" dirty="0">
              <a:latin typeface="Arial" pitchFamily="34" charset="0"/>
              <a:cs typeface="Arial" pitchFamily="34" charset="0"/>
            </a:endParaRPr>
          </a:p>
        </p:txBody>
      </p:sp>
      <p:sp>
        <p:nvSpPr>
          <p:cNvPr id="3" name="Content Placeholder 2"/>
          <p:cNvSpPr>
            <a:spLocks noGrp="1"/>
          </p:cNvSpPr>
          <p:nvPr>
            <p:ph idx="1"/>
          </p:nvPr>
        </p:nvSpPr>
        <p:spPr>
          <a:xfrm>
            <a:off x="228600" y="1600200"/>
            <a:ext cx="8610600" cy="4952999"/>
          </a:xfrm>
        </p:spPr>
        <p:txBody>
          <a:bodyPr>
            <a:normAutofit fontScale="25000" lnSpcReduction="20000"/>
          </a:bodyPr>
          <a:lstStyle/>
          <a:p>
            <a:pPr algn="just">
              <a:lnSpc>
                <a:spcPct val="120000"/>
              </a:lnSpc>
            </a:pPr>
            <a:endParaRPr lang="en-US" sz="4400" dirty="0" smtClean="0">
              <a:latin typeface="Arial" pitchFamily="34" charset="0"/>
              <a:cs typeface="Arial" pitchFamily="34" charset="0"/>
            </a:endParaRPr>
          </a:p>
          <a:p>
            <a:pPr algn="just">
              <a:lnSpc>
                <a:spcPct val="120000"/>
              </a:lnSpc>
            </a:pPr>
            <a:endParaRPr lang="en-US" sz="4400" dirty="0" smtClean="0">
              <a:latin typeface="Arial" pitchFamily="34" charset="0"/>
              <a:cs typeface="Arial" pitchFamily="34" charset="0"/>
            </a:endParaRPr>
          </a:p>
          <a:p>
            <a:pPr algn="just">
              <a:lnSpc>
                <a:spcPct val="120000"/>
              </a:lnSpc>
            </a:pPr>
            <a:r>
              <a:rPr lang="en-US" sz="9600" b="1" dirty="0" smtClean="0">
                <a:latin typeface="Arial" pitchFamily="34" charset="0"/>
                <a:cs typeface="Arial" pitchFamily="34" charset="0"/>
              </a:rPr>
              <a:t>Religious Disharmony</a:t>
            </a:r>
          </a:p>
          <a:p>
            <a:pPr algn="just">
              <a:lnSpc>
                <a:spcPct val="120000"/>
              </a:lnSpc>
            </a:pPr>
            <a:endParaRPr lang="en-US" sz="4800" dirty="0" smtClean="0">
              <a:latin typeface="Arial" pitchFamily="34" charset="0"/>
              <a:cs typeface="Arial" pitchFamily="34" charset="0"/>
            </a:endParaRPr>
          </a:p>
          <a:p>
            <a:pPr marL="704088" lvl="2" indent="-320040" algn="just">
              <a:lnSpc>
                <a:spcPct val="120000"/>
              </a:lnSpc>
              <a:spcBef>
                <a:spcPts val="0"/>
              </a:spcBef>
              <a:buClr>
                <a:schemeClr val="accent1"/>
              </a:buClr>
              <a:buSzPct val="80000"/>
              <a:buFont typeface="Wingdings 2"/>
              <a:buChar char=""/>
            </a:pPr>
            <a:r>
              <a:rPr lang="en-US" sz="9200" dirty="0">
                <a:latin typeface="Arial" pitchFamily="34" charset="0"/>
                <a:cs typeface="Arial" pitchFamily="34" charset="0"/>
              </a:rPr>
              <a:t>“How does the world judge our claim? It looks upon us as terrorists. We have been killing each other. ... Our claim of tolerance is phony. ---What about mutual tolerance? It exists nowhere. Instead, we are killing each other wearing masks….My particular appeal to all those </a:t>
            </a:r>
            <a:r>
              <a:rPr lang="en-US" sz="9200" dirty="0" err="1">
                <a:latin typeface="Arial" pitchFamily="34" charset="0"/>
                <a:cs typeface="Arial" pitchFamily="34" charset="0"/>
              </a:rPr>
              <a:t>Ulema</a:t>
            </a:r>
            <a:r>
              <a:rPr lang="en-US" sz="9200" dirty="0">
                <a:latin typeface="Arial" pitchFamily="34" charset="0"/>
                <a:cs typeface="Arial" pitchFamily="34" charset="0"/>
              </a:rPr>
              <a:t> who are sitting here to promote harmony. Why can’t we maintain this harmony outside? Why should we weaken ourselves internally?”</a:t>
            </a:r>
          </a:p>
          <a:p>
            <a:pPr algn="just">
              <a:lnSpc>
                <a:spcPct val="120000"/>
              </a:lnSpc>
            </a:pPr>
            <a:endParaRPr lang="en-US" sz="9600" dirty="0" smtClean="0">
              <a:latin typeface="Arial" pitchFamily="34" charset="0"/>
              <a:cs typeface="Arial" pitchFamily="34" charset="0"/>
            </a:endParaRPr>
          </a:p>
          <a:p>
            <a:pPr lvl="1" algn="just">
              <a:lnSpc>
                <a:spcPct val="120000"/>
              </a:lnSpc>
            </a:pPr>
            <a:endParaRPr lang="en-US" sz="9600" dirty="0" smtClean="0">
              <a:latin typeface="Arial" pitchFamily="34" charset="0"/>
              <a:cs typeface="Arial" pitchFamily="34" charset="0"/>
            </a:endParaRPr>
          </a:p>
          <a:p>
            <a:pPr algn="just"/>
            <a:endParaRPr lang="en-US" sz="2800" dirty="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marL="118872" indent="0">
              <a:buNone/>
            </a:pPr>
            <a:endParaRPr lang="en-US" sz="2800" dirty="0"/>
          </a:p>
          <a:p>
            <a:pPr marL="118872" indent="0">
              <a:buNone/>
            </a:pPr>
            <a:endParaRPr lang="en-US" sz="2800" dirty="0">
              <a:latin typeface="Arial" pitchFamily="34" charset="0"/>
              <a:cs typeface="Arial" pitchFamily="34" charset="0"/>
            </a:endParaRPr>
          </a:p>
          <a:p>
            <a:endParaRPr lang="en-US" dirty="0">
              <a:latin typeface="+mj-lt"/>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latin typeface="+mj-lt"/>
                <a:cs typeface="Times New Roman" pitchFamily="18" charset="0"/>
              </a:rPr>
              <a:pPr/>
              <a:t>11</a:t>
            </a:fld>
            <a:endParaRPr lang="en-US" dirty="0">
              <a:latin typeface="+mj-lt"/>
              <a:cs typeface="Times New Roman" pitchFamily="18" charset="0"/>
            </a:endParaRPr>
          </a:p>
        </p:txBody>
      </p:sp>
    </p:spTree>
    <p:extLst>
      <p:ext uri="{BB962C8B-B14F-4D97-AF65-F5344CB8AC3E}">
        <p14:creationId xmlns:p14="http://schemas.microsoft.com/office/powerpoint/2010/main" val="223192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ctr"/>
            <a:r>
              <a:rPr lang="en-US" sz="3200" u="sng" dirty="0" smtClean="0">
                <a:latin typeface="Arial" pitchFamily="34" charset="0"/>
                <a:cs typeface="Arial" pitchFamily="34" charset="0"/>
              </a:rPr>
              <a:t>RADICALIZATION AND PAKISTAN</a:t>
            </a:r>
            <a:endParaRPr lang="en-US" sz="3200" u="sng" dirty="0">
              <a:latin typeface="Arial" pitchFamily="34" charset="0"/>
              <a:cs typeface="Arial" pitchFamily="34" charset="0"/>
            </a:endParaRPr>
          </a:p>
        </p:txBody>
      </p:sp>
      <p:sp>
        <p:nvSpPr>
          <p:cNvPr id="3" name="Content Placeholder 2"/>
          <p:cNvSpPr>
            <a:spLocks noGrp="1"/>
          </p:cNvSpPr>
          <p:nvPr>
            <p:ph idx="1"/>
          </p:nvPr>
        </p:nvSpPr>
        <p:spPr>
          <a:xfrm>
            <a:off x="228600" y="1600200"/>
            <a:ext cx="8610600" cy="5029200"/>
          </a:xfrm>
        </p:spPr>
        <p:txBody>
          <a:bodyPr>
            <a:normAutofit fontScale="85000" lnSpcReduction="20000"/>
          </a:bodyPr>
          <a:lstStyle/>
          <a:p>
            <a:pPr algn="just">
              <a:lnSpc>
                <a:spcPct val="150000"/>
              </a:lnSpc>
            </a:pPr>
            <a:r>
              <a:rPr lang="en-US" sz="2800" dirty="0" smtClean="0">
                <a:latin typeface="Arial" pitchFamily="34" charset="0"/>
                <a:cs typeface="Arial" pitchFamily="34" charset="0"/>
              </a:rPr>
              <a:t>Judicial </a:t>
            </a:r>
            <a:r>
              <a:rPr lang="en-US" sz="2800" dirty="0">
                <a:latin typeface="Arial" pitchFamily="34" charset="0"/>
                <a:cs typeface="Arial" pitchFamily="34" charset="0"/>
              </a:rPr>
              <a:t>System</a:t>
            </a:r>
          </a:p>
          <a:p>
            <a:pPr algn="just">
              <a:lnSpc>
                <a:spcPct val="150000"/>
              </a:lnSpc>
            </a:pPr>
            <a:r>
              <a:rPr lang="en-US" sz="2800" dirty="0">
                <a:latin typeface="Arial" pitchFamily="34" charset="0"/>
                <a:cs typeface="Arial" pitchFamily="34" charset="0"/>
              </a:rPr>
              <a:t>Culture of Corruption</a:t>
            </a:r>
          </a:p>
          <a:p>
            <a:pPr algn="just">
              <a:lnSpc>
                <a:spcPct val="150000"/>
              </a:lnSpc>
            </a:pPr>
            <a:r>
              <a:rPr lang="en-US" sz="2800" dirty="0">
                <a:latin typeface="Arial" pitchFamily="34" charset="0"/>
                <a:cs typeface="Arial" pitchFamily="34" charset="0"/>
              </a:rPr>
              <a:t>Class Divide</a:t>
            </a:r>
          </a:p>
          <a:p>
            <a:pPr algn="just">
              <a:lnSpc>
                <a:spcPct val="150000"/>
              </a:lnSpc>
            </a:pPr>
            <a:r>
              <a:rPr lang="en-US" sz="2800" dirty="0" smtClean="0">
                <a:latin typeface="Arial" pitchFamily="34" charset="0"/>
                <a:cs typeface="Arial" pitchFamily="34" charset="0"/>
              </a:rPr>
              <a:t>Economic Deprivation</a:t>
            </a:r>
          </a:p>
          <a:p>
            <a:pPr algn="just">
              <a:lnSpc>
                <a:spcPct val="150000"/>
              </a:lnSpc>
            </a:pPr>
            <a:r>
              <a:rPr lang="en-US" sz="2800" dirty="0" smtClean="0">
                <a:latin typeface="Arial" pitchFamily="34" charset="0"/>
                <a:cs typeface="Arial" pitchFamily="34" charset="0"/>
              </a:rPr>
              <a:t>Education System</a:t>
            </a:r>
          </a:p>
          <a:p>
            <a:pPr lvl="1" algn="just"/>
            <a:r>
              <a:rPr lang="en-US" dirty="0" err="1" smtClean="0"/>
              <a:t>Hasan</a:t>
            </a:r>
            <a:r>
              <a:rPr lang="en-US" dirty="0" smtClean="0"/>
              <a:t> </a:t>
            </a:r>
            <a:r>
              <a:rPr lang="en-US" dirty="0" err="1"/>
              <a:t>Askari</a:t>
            </a:r>
            <a:r>
              <a:rPr lang="en-US" dirty="0"/>
              <a:t> </a:t>
            </a:r>
            <a:r>
              <a:rPr lang="en-US" dirty="0" err="1"/>
              <a:t>Rizvi</a:t>
            </a:r>
            <a:r>
              <a:rPr lang="en-US" dirty="0"/>
              <a:t> has provided a clear picture as to how State policies affect society as a whole. He says that when the State education system is unable to offer a balanced education with an emphasis on political, cultural, and religious pluralism, a large number of young people become vulnerable to narrow and extremist appeals. Some of them may cross over to the phenomenon of terrorism as a strategy for advancing their </a:t>
            </a:r>
            <a:r>
              <a:rPr lang="en-US" dirty="0" smtClean="0"/>
              <a:t>causes</a:t>
            </a:r>
            <a:endParaRPr lang="en-US" dirty="0"/>
          </a:p>
          <a:p>
            <a:pPr lvl="1" algn="just"/>
            <a:endParaRPr lang="en-US" dirty="0" smtClean="0">
              <a:latin typeface="Arial" pitchFamily="34" charset="0"/>
              <a:cs typeface="Arial" pitchFamily="34" charset="0"/>
            </a:endParaRPr>
          </a:p>
          <a:p>
            <a:pPr algn="just"/>
            <a:endParaRPr lang="en-US" sz="2800" dirty="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marL="118872" indent="0">
              <a:buNone/>
            </a:pPr>
            <a:endParaRPr lang="en-US" sz="2800" dirty="0"/>
          </a:p>
          <a:p>
            <a:pPr marL="118872" indent="0">
              <a:buNone/>
            </a:pPr>
            <a:endParaRPr lang="en-US" sz="2800" dirty="0">
              <a:latin typeface="Arial" pitchFamily="34" charset="0"/>
              <a:cs typeface="Arial" pitchFamily="34" charset="0"/>
            </a:endParaRPr>
          </a:p>
          <a:p>
            <a:endParaRPr lang="en-US" dirty="0">
              <a:latin typeface="+mj-lt"/>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latin typeface="+mj-lt"/>
                <a:cs typeface="Times New Roman" pitchFamily="18" charset="0"/>
              </a:rPr>
              <a:pPr/>
              <a:t>12</a:t>
            </a:fld>
            <a:endParaRPr lang="en-US" dirty="0">
              <a:latin typeface="+mj-lt"/>
              <a:cs typeface="Times New Roman" pitchFamily="18" charset="0"/>
            </a:endParaRPr>
          </a:p>
        </p:txBody>
      </p:sp>
    </p:spTree>
    <p:extLst>
      <p:ext uri="{BB962C8B-B14F-4D97-AF65-F5344CB8AC3E}">
        <p14:creationId xmlns:p14="http://schemas.microsoft.com/office/powerpoint/2010/main" val="531579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ctr"/>
            <a:r>
              <a:rPr lang="en-US" sz="3200" u="sng" dirty="0" smtClean="0">
                <a:latin typeface="Arial" pitchFamily="34" charset="0"/>
                <a:cs typeface="Arial" pitchFamily="34" charset="0"/>
              </a:rPr>
              <a:t>RADICALIZATION AND PAKISTAN</a:t>
            </a:r>
            <a:endParaRPr lang="en-US" sz="3200" u="sng" dirty="0">
              <a:latin typeface="Arial" pitchFamily="34" charset="0"/>
              <a:cs typeface="Arial" pitchFamily="34" charset="0"/>
            </a:endParaRPr>
          </a:p>
        </p:txBody>
      </p:sp>
      <p:sp>
        <p:nvSpPr>
          <p:cNvPr id="3" name="Content Placeholder 2"/>
          <p:cNvSpPr>
            <a:spLocks noGrp="1"/>
          </p:cNvSpPr>
          <p:nvPr>
            <p:ph idx="1"/>
          </p:nvPr>
        </p:nvSpPr>
        <p:spPr>
          <a:xfrm>
            <a:off x="228600" y="1600200"/>
            <a:ext cx="8610600" cy="5029200"/>
          </a:xfrm>
        </p:spPr>
        <p:txBody>
          <a:bodyPr>
            <a:normAutofit/>
          </a:bodyPr>
          <a:lstStyle/>
          <a:p>
            <a:pPr algn="just">
              <a:lnSpc>
                <a:spcPct val="150000"/>
              </a:lnSpc>
            </a:pPr>
            <a:r>
              <a:rPr lang="en-US" sz="2800" dirty="0" smtClean="0">
                <a:latin typeface="Arial" pitchFamily="34" charset="0"/>
                <a:cs typeface="Arial" pitchFamily="34" charset="0"/>
              </a:rPr>
              <a:t>Unemployment</a:t>
            </a:r>
          </a:p>
          <a:p>
            <a:pPr algn="just">
              <a:lnSpc>
                <a:spcPct val="150000"/>
              </a:lnSpc>
            </a:pPr>
            <a:r>
              <a:rPr lang="en-US" sz="2800" dirty="0" smtClean="0">
                <a:latin typeface="Arial" pitchFamily="34" charset="0"/>
                <a:cs typeface="Arial" pitchFamily="34" charset="0"/>
              </a:rPr>
              <a:t>Social </a:t>
            </a:r>
            <a:r>
              <a:rPr lang="en-US" sz="2800" dirty="0">
                <a:latin typeface="Arial" pitchFamily="34" charset="0"/>
                <a:cs typeface="Arial" pitchFamily="34" charset="0"/>
              </a:rPr>
              <a:t>Anxiety</a:t>
            </a:r>
          </a:p>
          <a:p>
            <a:pPr algn="just">
              <a:lnSpc>
                <a:spcPct val="150000"/>
              </a:lnSpc>
            </a:pPr>
            <a:r>
              <a:rPr lang="en-US" sz="2800" dirty="0">
                <a:latin typeface="Arial" pitchFamily="34" charset="0"/>
                <a:cs typeface="Arial" pitchFamily="34" charset="0"/>
              </a:rPr>
              <a:t>Lack of Recreational </a:t>
            </a:r>
            <a:r>
              <a:rPr lang="en-US" sz="2800" dirty="0" smtClean="0">
                <a:latin typeface="Arial" pitchFamily="34" charset="0"/>
                <a:cs typeface="Arial" pitchFamily="34" charset="0"/>
              </a:rPr>
              <a:t>Activities</a:t>
            </a:r>
          </a:p>
          <a:p>
            <a:pPr lvl="1" algn="just">
              <a:lnSpc>
                <a:spcPct val="150000"/>
              </a:lnSpc>
            </a:pPr>
            <a:r>
              <a:rPr lang="en-US" sz="2400" dirty="0">
                <a:latin typeface="Arial" pitchFamily="34" charset="0"/>
                <a:cs typeface="Arial" pitchFamily="34" charset="0"/>
              </a:rPr>
              <a:t>Our Pakistani concept of a human being is wrong; we do not realize that cultural activities are as important for a human being as other aspects of human </a:t>
            </a:r>
            <a:r>
              <a:rPr lang="en-US" sz="2400" dirty="0" smtClean="0">
                <a:latin typeface="Arial" pitchFamily="34" charset="0"/>
                <a:cs typeface="Arial" pitchFamily="34" charset="0"/>
              </a:rPr>
              <a:t>life</a:t>
            </a:r>
            <a:endParaRPr lang="en-US" sz="2400" dirty="0">
              <a:latin typeface="Arial" pitchFamily="34" charset="0"/>
              <a:cs typeface="Arial" pitchFamily="34" charset="0"/>
            </a:endParaRPr>
          </a:p>
          <a:p>
            <a:pPr algn="just">
              <a:lnSpc>
                <a:spcPct val="150000"/>
              </a:lnSpc>
            </a:pPr>
            <a:r>
              <a:rPr lang="en-US" sz="2800" dirty="0" smtClean="0">
                <a:latin typeface="Arial" pitchFamily="34" charset="0"/>
                <a:cs typeface="Arial" pitchFamily="34" charset="0"/>
              </a:rPr>
              <a:t>Negative Projection by Media </a:t>
            </a:r>
            <a:endParaRPr lang="en-US" sz="2800" dirty="0">
              <a:latin typeface="Arial" pitchFamily="34" charset="0"/>
              <a:cs typeface="Arial" pitchFamily="34" charset="0"/>
            </a:endParaRPr>
          </a:p>
          <a:p>
            <a:pPr algn="just">
              <a:lnSpc>
                <a:spcPct val="150000"/>
              </a:lnSpc>
            </a:pPr>
            <a:endParaRPr lang="en-US" sz="2800" dirty="0" smtClean="0">
              <a:latin typeface="Arial" pitchFamily="34" charset="0"/>
              <a:cs typeface="Arial" pitchFamily="34" charset="0"/>
            </a:endParaRPr>
          </a:p>
          <a:p>
            <a:pPr lvl="1" algn="just"/>
            <a:endParaRPr lang="en-US" dirty="0" smtClean="0">
              <a:latin typeface="Arial" pitchFamily="34" charset="0"/>
              <a:cs typeface="Arial" pitchFamily="34" charset="0"/>
            </a:endParaRPr>
          </a:p>
          <a:p>
            <a:pPr algn="just"/>
            <a:endParaRPr lang="en-US" sz="2800" dirty="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marL="118872" indent="0">
              <a:buNone/>
            </a:pPr>
            <a:endParaRPr lang="en-US" sz="2800" dirty="0"/>
          </a:p>
          <a:p>
            <a:pPr marL="118872" indent="0">
              <a:buNone/>
            </a:pPr>
            <a:endParaRPr lang="en-US" sz="2800" dirty="0">
              <a:latin typeface="Arial" pitchFamily="34" charset="0"/>
              <a:cs typeface="Arial" pitchFamily="34" charset="0"/>
            </a:endParaRPr>
          </a:p>
          <a:p>
            <a:endParaRPr lang="en-US" dirty="0">
              <a:latin typeface="+mj-lt"/>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latin typeface="+mj-lt"/>
                <a:cs typeface="Times New Roman" pitchFamily="18" charset="0"/>
              </a:rPr>
              <a:pPr/>
              <a:t>13</a:t>
            </a:fld>
            <a:endParaRPr lang="en-US" dirty="0">
              <a:latin typeface="+mj-lt"/>
              <a:cs typeface="Times New Roman" pitchFamily="18" charset="0"/>
            </a:endParaRPr>
          </a:p>
        </p:txBody>
      </p:sp>
    </p:spTree>
    <p:extLst>
      <p:ext uri="{BB962C8B-B14F-4D97-AF65-F5344CB8AC3E}">
        <p14:creationId xmlns:p14="http://schemas.microsoft.com/office/powerpoint/2010/main" val="283518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ctr"/>
            <a:r>
              <a:rPr lang="en-US" sz="3200" u="sng" dirty="0" smtClean="0">
                <a:latin typeface="Arial" pitchFamily="34" charset="0"/>
                <a:cs typeface="Arial" pitchFamily="34" charset="0"/>
              </a:rPr>
              <a:t>COUNTER RADICALIZATION MEASURES </a:t>
            </a:r>
            <a:endParaRPr lang="en-US" sz="3200" u="sng" dirty="0">
              <a:latin typeface="Arial" pitchFamily="34" charset="0"/>
              <a:cs typeface="Arial" pitchFamily="34" charset="0"/>
            </a:endParaRPr>
          </a:p>
        </p:txBody>
      </p:sp>
      <p:sp>
        <p:nvSpPr>
          <p:cNvPr id="3" name="Content Placeholder 2"/>
          <p:cNvSpPr>
            <a:spLocks noGrp="1"/>
          </p:cNvSpPr>
          <p:nvPr>
            <p:ph idx="1"/>
          </p:nvPr>
        </p:nvSpPr>
        <p:spPr>
          <a:xfrm>
            <a:off x="457200" y="1676400"/>
            <a:ext cx="8229600" cy="4449763"/>
          </a:xfrm>
        </p:spPr>
        <p:txBody>
          <a:bodyPr>
            <a:normAutofit/>
          </a:bodyPr>
          <a:lstStyle/>
          <a:p>
            <a:pPr algn="just">
              <a:lnSpc>
                <a:spcPct val="150000"/>
              </a:lnSpc>
            </a:pPr>
            <a:r>
              <a:rPr lang="en-US" sz="2800" dirty="0" smtClean="0">
                <a:latin typeface="Arial" pitchFamily="34" charset="0"/>
                <a:cs typeface="Arial" pitchFamily="34" charset="0"/>
              </a:rPr>
              <a:t>De-Radicalization </a:t>
            </a:r>
            <a:r>
              <a:rPr lang="en-US" sz="2800" dirty="0">
                <a:latin typeface="Arial" pitchFamily="34" charset="0"/>
                <a:cs typeface="Arial" pitchFamily="34" charset="0"/>
              </a:rPr>
              <a:t>and </a:t>
            </a:r>
            <a:r>
              <a:rPr lang="en-US" sz="2800" dirty="0" smtClean="0">
                <a:latin typeface="Arial" pitchFamily="34" charset="0"/>
                <a:cs typeface="Arial" pitchFamily="34" charset="0"/>
              </a:rPr>
              <a:t>Rehabilitation</a:t>
            </a:r>
          </a:p>
          <a:p>
            <a:pPr algn="just">
              <a:lnSpc>
                <a:spcPct val="150000"/>
              </a:lnSpc>
            </a:pPr>
            <a:r>
              <a:rPr lang="en-US" sz="2800" dirty="0">
                <a:latin typeface="Arial" pitchFamily="34" charset="0"/>
                <a:cs typeface="Arial" pitchFamily="34" charset="0"/>
              </a:rPr>
              <a:t>Religious Harmony</a:t>
            </a:r>
          </a:p>
          <a:p>
            <a:pPr algn="just">
              <a:lnSpc>
                <a:spcPct val="150000"/>
              </a:lnSpc>
            </a:pPr>
            <a:r>
              <a:rPr lang="en-US" sz="2800" dirty="0" smtClean="0">
                <a:latin typeface="Arial" pitchFamily="34" charset="0"/>
                <a:cs typeface="Arial" pitchFamily="34" charset="0"/>
              </a:rPr>
              <a:t>Development Work in FATA</a:t>
            </a:r>
          </a:p>
          <a:p>
            <a:pPr algn="just">
              <a:lnSpc>
                <a:spcPct val="150000"/>
              </a:lnSpc>
            </a:pPr>
            <a:r>
              <a:rPr lang="en-US" sz="2800" dirty="0" smtClean="0">
                <a:latin typeface="Arial" pitchFamily="34" charset="0"/>
                <a:cs typeface="Arial" pitchFamily="34" charset="0"/>
              </a:rPr>
              <a:t>Control </a:t>
            </a:r>
            <a:r>
              <a:rPr lang="en-US" sz="2800" dirty="0">
                <a:latin typeface="Arial" pitchFamily="34" charset="0"/>
                <a:cs typeface="Arial" pitchFamily="34" charset="0"/>
              </a:rPr>
              <a:t>Over Radical </a:t>
            </a:r>
            <a:r>
              <a:rPr lang="en-US" sz="2800" dirty="0" smtClean="0">
                <a:latin typeface="Arial" pitchFamily="34" charset="0"/>
                <a:cs typeface="Arial" pitchFamily="34" charset="0"/>
              </a:rPr>
              <a:t>Literature</a:t>
            </a:r>
          </a:p>
          <a:p>
            <a:pPr algn="just">
              <a:lnSpc>
                <a:spcPct val="150000"/>
              </a:lnSpc>
            </a:pPr>
            <a:r>
              <a:rPr lang="en-US" sz="2800" dirty="0" smtClean="0">
                <a:latin typeface="Arial" pitchFamily="34" charset="0"/>
                <a:cs typeface="Arial" pitchFamily="34" charset="0"/>
              </a:rPr>
              <a:t>Extremist Funding</a:t>
            </a:r>
          </a:p>
          <a:p>
            <a:pPr algn="just">
              <a:lnSpc>
                <a:spcPct val="150000"/>
              </a:lnSpc>
            </a:pPr>
            <a:r>
              <a:rPr lang="en-US" sz="2800" dirty="0">
                <a:latin typeface="Arial" pitchFamily="34" charset="0"/>
                <a:cs typeface="Arial" pitchFamily="34" charset="0"/>
              </a:rPr>
              <a:t>Role of Media</a:t>
            </a:r>
          </a:p>
          <a:p>
            <a:pPr algn="just">
              <a:lnSpc>
                <a:spcPct val="110000"/>
              </a:lnSpc>
            </a:pPr>
            <a:endParaRPr lang="en-US" sz="2800" dirty="0">
              <a:latin typeface="Arial" pitchFamily="34" charset="0"/>
              <a:cs typeface="Arial" pitchFamily="34" charset="0"/>
            </a:endParaRPr>
          </a:p>
          <a:p>
            <a:pPr marL="118872" indent="0" algn="just">
              <a:lnSpc>
                <a:spcPct val="110000"/>
              </a:lnSpc>
              <a:buNone/>
            </a:pPr>
            <a:endParaRPr lang="en-US" sz="2800" dirty="0" smtClean="0">
              <a:latin typeface="Arial" pitchFamily="34" charset="0"/>
              <a:cs typeface="Arial" pitchFamily="34" charset="0"/>
            </a:endParaRPr>
          </a:p>
          <a:p>
            <a:pPr marL="118872" indent="0" algn="r">
              <a:lnSpc>
                <a:spcPct val="110000"/>
              </a:lnSpc>
              <a:buNone/>
            </a:pPr>
            <a:endParaRPr lang="en-US" sz="4000" dirty="0" smtClean="0">
              <a:latin typeface="Arial" pitchFamily="34" charset="0"/>
              <a:cs typeface="Arial" pitchFamily="34" charset="0"/>
            </a:endParaRPr>
          </a:p>
          <a:p>
            <a:pPr algn="just">
              <a:lnSpc>
                <a:spcPct val="150000"/>
              </a:lnSpc>
            </a:pPr>
            <a:endParaRPr lang="en-US" sz="11200" dirty="0" smtClean="0">
              <a:latin typeface="Arial" pitchFamily="34" charset="0"/>
              <a:cs typeface="Arial" pitchFamily="34" charset="0"/>
            </a:endParaRPr>
          </a:p>
          <a:p>
            <a:pPr algn="just"/>
            <a:endParaRPr lang="en-US" sz="11200" dirty="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marL="118872" indent="0">
              <a:buNone/>
            </a:pPr>
            <a:endParaRPr lang="en-US" sz="2800" dirty="0"/>
          </a:p>
          <a:p>
            <a:pPr marL="118872" indent="0">
              <a:buNone/>
            </a:pPr>
            <a:endParaRPr lang="en-US" sz="2800" dirty="0">
              <a:latin typeface="Arial" pitchFamily="34" charset="0"/>
              <a:cs typeface="Arial" pitchFamily="34" charset="0"/>
            </a:endParaRPr>
          </a:p>
          <a:p>
            <a:endParaRPr lang="en-US" dirty="0">
              <a:latin typeface="+mj-lt"/>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latin typeface="+mj-lt"/>
                <a:cs typeface="Times New Roman" pitchFamily="18" charset="0"/>
              </a:rPr>
              <a:pPr/>
              <a:t>14</a:t>
            </a:fld>
            <a:endParaRPr lang="en-US" dirty="0">
              <a:latin typeface="+mj-lt"/>
              <a:cs typeface="Times New Roman" pitchFamily="18" charset="0"/>
            </a:endParaRPr>
          </a:p>
        </p:txBody>
      </p:sp>
    </p:spTree>
    <p:extLst>
      <p:ext uri="{BB962C8B-B14F-4D97-AF65-F5344CB8AC3E}">
        <p14:creationId xmlns:p14="http://schemas.microsoft.com/office/powerpoint/2010/main" val="911988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ctr"/>
            <a:r>
              <a:rPr lang="en-US" sz="3200" u="sng" dirty="0" smtClean="0">
                <a:latin typeface="Arial" pitchFamily="34" charset="0"/>
                <a:cs typeface="Arial" pitchFamily="34" charset="0"/>
              </a:rPr>
              <a:t/>
            </a:r>
            <a:br>
              <a:rPr lang="en-US" sz="3200" u="sng" dirty="0" smtClean="0">
                <a:latin typeface="Arial" pitchFamily="34" charset="0"/>
                <a:cs typeface="Arial" pitchFamily="34" charset="0"/>
              </a:rPr>
            </a:br>
            <a:r>
              <a:rPr lang="en-US" sz="3200" u="sng" dirty="0" smtClean="0">
                <a:latin typeface="Arial" pitchFamily="34" charset="0"/>
                <a:cs typeface="Arial" pitchFamily="34" charset="0"/>
              </a:rPr>
              <a:t>CONCLUSION </a:t>
            </a:r>
            <a:br>
              <a:rPr lang="en-US" sz="3200" u="sng" dirty="0" smtClean="0">
                <a:latin typeface="Arial" pitchFamily="34" charset="0"/>
                <a:cs typeface="Arial" pitchFamily="34" charset="0"/>
              </a:rPr>
            </a:br>
            <a:endParaRPr lang="en-US" sz="3200" u="sng" dirty="0">
              <a:latin typeface="Arial" pitchFamily="34" charset="0"/>
              <a:cs typeface="Arial" pitchFamily="34" charset="0"/>
            </a:endParaRPr>
          </a:p>
        </p:txBody>
      </p:sp>
      <p:sp>
        <p:nvSpPr>
          <p:cNvPr id="3" name="Content Placeholder 2"/>
          <p:cNvSpPr>
            <a:spLocks noGrp="1"/>
          </p:cNvSpPr>
          <p:nvPr>
            <p:ph idx="1"/>
          </p:nvPr>
        </p:nvSpPr>
        <p:spPr>
          <a:xfrm>
            <a:off x="304800" y="1752600"/>
            <a:ext cx="8610600" cy="4648200"/>
          </a:xfrm>
        </p:spPr>
        <p:txBody>
          <a:bodyPr>
            <a:normAutofit fontScale="70000" lnSpcReduction="20000"/>
          </a:bodyPr>
          <a:lstStyle/>
          <a:p>
            <a:pPr algn="just">
              <a:lnSpc>
                <a:spcPct val="120000"/>
              </a:lnSpc>
            </a:pPr>
            <a:r>
              <a:rPr lang="en-US" sz="3600" dirty="0">
                <a:latin typeface="Arial" pitchFamily="34" charset="0"/>
                <a:cs typeface="Arial" pitchFamily="34" charset="0"/>
              </a:rPr>
              <a:t>C</a:t>
            </a:r>
            <a:r>
              <a:rPr lang="en-US" sz="3600" dirty="0" smtClean="0">
                <a:latin typeface="Arial" pitchFamily="34" charset="0"/>
                <a:cs typeface="Arial" pitchFamily="34" charset="0"/>
              </a:rPr>
              <a:t>auses </a:t>
            </a:r>
            <a:r>
              <a:rPr lang="en-US" sz="3600" dirty="0">
                <a:latin typeface="Arial" pitchFamily="34" charset="0"/>
                <a:cs typeface="Arial" pitchFamily="34" charset="0"/>
              </a:rPr>
              <a:t>of radicalization in Pakistan could be identified as government policies, political expediencies and international actors. Socio-cultural factors revolve around our culture of education, which is extremely skewed; religious culture, which is polarized and sectarian; and economic culture, which is widely unequal. Authoritarian and undemocratic attitudes and institutions are also among the factors. Religion, media and education have been used as tools of radicalization by the state and the non-state </a:t>
            </a:r>
            <a:r>
              <a:rPr lang="en-US" sz="3600" dirty="0" smtClean="0">
                <a:latin typeface="Arial" pitchFamily="34" charset="0"/>
                <a:cs typeface="Arial" pitchFamily="34" charset="0"/>
              </a:rPr>
              <a:t>actors</a:t>
            </a:r>
          </a:p>
          <a:p>
            <a:pPr algn="just"/>
            <a:endParaRPr lang="en-US" sz="11200" dirty="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marL="118872" indent="0">
              <a:buNone/>
            </a:pPr>
            <a:endParaRPr lang="en-US" sz="2800" dirty="0"/>
          </a:p>
          <a:p>
            <a:pPr marL="118872" indent="0">
              <a:buNone/>
            </a:pPr>
            <a:endParaRPr lang="en-US" sz="2800" dirty="0">
              <a:latin typeface="Arial" pitchFamily="34" charset="0"/>
              <a:cs typeface="Arial" pitchFamily="34" charset="0"/>
            </a:endParaRPr>
          </a:p>
          <a:p>
            <a:endParaRPr lang="en-US" dirty="0">
              <a:latin typeface="+mj-lt"/>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latin typeface="+mj-lt"/>
                <a:cs typeface="Times New Roman" pitchFamily="18" charset="0"/>
              </a:rPr>
              <a:pPr/>
              <a:t>15</a:t>
            </a:fld>
            <a:endParaRPr lang="en-US" dirty="0">
              <a:latin typeface="+mj-lt"/>
              <a:cs typeface="Times New Roman" pitchFamily="18" charset="0"/>
            </a:endParaRPr>
          </a:p>
        </p:txBody>
      </p:sp>
    </p:spTree>
    <p:extLst>
      <p:ext uri="{BB962C8B-B14F-4D97-AF65-F5344CB8AC3E}">
        <p14:creationId xmlns:p14="http://schemas.microsoft.com/office/powerpoint/2010/main" val="1417167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algn="ctr"/>
            <a:r>
              <a:rPr lang="en-US" sz="3600" u="sng" dirty="0" smtClean="0">
                <a:latin typeface="Arial" pitchFamily="34" charset="0"/>
                <a:cs typeface="Arial" pitchFamily="34" charset="0"/>
              </a:rPr>
              <a:t>AIM</a:t>
            </a:r>
            <a:endParaRPr lang="en-US" sz="3600" u="sng" dirty="0">
              <a:latin typeface="Arial" pitchFamily="34" charset="0"/>
              <a:cs typeface="Arial" pitchFamily="34" charset="0"/>
            </a:endParaRPr>
          </a:p>
        </p:txBody>
      </p:sp>
      <p:sp>
        <p:nvSpPr>
          <p:cNvPr id="3" name="Content Placeholder 2"/>
          <p:cNvSpPr>
            <a:spLocks noGrp="1"/>
          </p:cNvSpPr>
          <p:nvPr>
            <p:ph idx="1"/>
          </p:nvPr>
        </p:nvSpPr>
        <p:spPr>
          <a:xfrm>
            <a:off x="152400" y="1600200"/>
            <a:ext cx="8763000" cy="4525963"/>
          </a:xfrm>
        </p:spPr>
        <p:txBody>
          <a:bodyPr>
            <a:normAutofit/>
          </a:bodyPr>
          <a:lstStyle/>
          <a:p>
            <a:endParaRPr lang="en-US" sz="2800" b="1" dirty="0" smtClean="0">
              <a:latin typeface="Arial" pitchFamily="34" charset="0"/>
              <a:ea typeface="Batang" pitchFamily="18" charset="-127"/>
              <a:cs typeface="Arial" pitchFamily="34" charset="0"/>
            </a:endParaRPr>
          </a:p>
          <a:p>
            <a:endParaRPr lang="en-US" sz="2800" b="1" dirty="0">
              <a:latin typeface="Arial" pitchFamily="34" charset="0"/>
              <a:ea typeface="Batang" pitchFamily="18" charset="-127"/>
              <a:cs typeface="Arial" pitchFamily="34" charset="0"/>
            </a:endParaRPr>
          </a:p>
          <a:p>
            <a:pPr algn="ctr">
              <a:lnSpc>
                <a:spcPct val="150000"/>
              </a:lnSpc>
            </a:pPr>
            <a:r>
              <a:rPr lang="en-US" b="1" dirty="0" smtClean="0">
                <a:latin typeface="Arial" pitchFamily="34" charset="0"/>
                <a:ea typeface="Batang" pitchFamily="18" charset="-127"/>
                <a:cs typeface="Arial" pitchFamily="34" charset="0"/>
              </a:rPr>
              <a:t>To brief you on the dynamics leading to Radicalization and Extremism in Pakistan</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306186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algn="ctr"/>
            <a:r>
              <a:rPr lang="en-US" sz="3200" u="sng" dirty="0" smtClean="0">
                <a:latin typeface="Arial" pitchFamily="34" charset="0"/>
                <a:cs typeface="Arial" pitchFamily="34" charset="0"/>
              </a:rPr>
              <a:t>SCOPE</a:t>
            </a:r>
            <a:endParaRPr lang="en-US" sz="3200" u="sng" dirty="0">
              <a:latin typeface="Arial" pitchFamily="34" charset="0"/>
              <a:cs typeface="Arial" pitchFamily="34" charset="0"/>
            </a:endParaRPr>
          </a:p>
        </p:txBody>
      </p:sp>
      <p:sp>
        <p:nvSpPr>
          <p:cNvPr id="3" name="Content Placeholder 2"/>
          <p:cNvSpPr>
            <a:spLocks noGrp="1"/>
          </p:cNvSpPr>
          <p:nvPr>
            <p:ph idx="1"/>
          </p:nvPr>
        </p:nvSpPr>
        <p:spPr>
          <a:xfrm>
            <a:off x="152400" y="1600200"/>
            <a:ext cx="8763000" cy="4525963"/>
          </a:xfrm>
        </p:spPr>
        <p:txBody>
          <a:bodyPr>
            <a:normAutofit/>
          </a:bodyPr>
          <a:lstStyle/>
          <a:p>
            <a:pPr algn="just"/>
            <a:r>
              <a:rPr lang="en-US" sz="2800" b="1" dirty="0" smtClean="0">
                <a:latin typeface="Arial" pitchFamily="34" charset="0"/>
                <a:ea typeface="Batang" pitchFamily="18" charset="-127"/>
                <a:cs typeface="Arial" pitchFamily="34" charset="0"/>
              </a:rPr>
              <a:t>Understanding Radicalization</a:t>
            </a:r>
          </a:p>
          <a:p>
            <a:pPr marL="0" indent="0" algn="just">
              <a:buNone/>
            </a:pPr>
            <a:endParaRPr lang="en-US" sz="2800" b="1" dirty="0" smtClean="0">
              <a:latin typeface="Arial" pitchFamily="34" charset="0"/>
              <a:ea typeface="Batang" pitchFamily="18" charset="-127"/>
              <a:cs typeface="Arial" pitchFamily="34" charset="0"/>
            </a:endParaRPr>
          </a:p>
          <a:p>
            <a:pPr algn="just"/>
            <a:r>
              <a:rPr lang="en-US" sz="2800" b="1" dirty="0" smtClean="0">
                <a:latin typeface="Arial" pitchFamily="34" charset="0"/>
                <a:ea typeface="Batang" pitchFamily="18" charset="-127"/>
                <a:cs typeface="Arial" pitchFamily="34" charset="0"/>
              </a:rPr>
              <a:t>Radicalization and Pakistan</a:t>
            </a:r>
            <a:endParaRPr lang="en-US" sz="2800" b="1" dirty="0">
              <a:latin typeface="Arial" pitchFamily="34" charset="0"/>
              <a:ea typeface="Batang" pitchFamily="18" charset="-127"/>
              <a:cs typeface="Arial" pitchFamily="34" charset="0"/>
            </a:endParaRPr>
          </a:p>
          <a:p>
            <a:pPr algn="just"/>
            <a:endParaRPr lang="en-US" sz="2800" b="1" dirty="0">
              <a:latin typeface="Arial" pitchFamily="34" charset="0"/>
              <a:ea typeface="Batang" pitchFamily="18" charset="-127"/>
              <a:cs typeface="Arial" pitchFamily="34" charset="0"/>
            </a:endParaRPr>
          </a:p>
          <a:p>
            <a:pPr algn="just"/>
            <a:r>
              <a:rPr lang="en-US" sz="2800" b="1" dirty="0" smtClean="0">
                <a:latin typeface="Arial" pitchFamily="34" charset="0"/>
                <a:ea typeface="Batang" pitchFamily="18" charset="-127"/>
                <a:cs typeface="Arial" pitchFamily="34" charset="0"/>
              </a:rPr>
              <a:t>Core Causes Leading to Radicalization</a:t>
            </a:r>
          </a:p>
          <a:p>
            <a:pPr algn="just"/>
            <a:endParaRPr lang="en-US" sz="2800" b="1" dirty="0" smtClean="0">
              <a:latin typeface="Arial" pitchFamily="34" charset="0"/>
              <a:ea typeface="Batang" pitchFamily="18" charset="-127"/>
              <a:cs typeface="Arial" pitchFamily="34" charset="0"/>
            </a:endParaRPr>
          </a:p>
          <a:p>
            <a:pPr algn="just"/>
            <a:r>
              <a:rPr lang="en-US" sz="2800" b="1" dirty="0" smtClean="0">
                <a:latin typeface="Arial" pitchFamily="34" charset="0"/>
                <a:ea typeface="Batang" pitchFamily="18" charset="-127"/>
                <a:cs typeface="Arial" pitchFamily="34" charset="0"/>
              </a:rPr>
              <a:t>Proposed Counter-Radicalization Measures </a:t>
            </a:r>
          </a:p>
          <a:p>
            <a:pPr algn="just"/>
            <a:endParaRPr lang="en-US" sz="2800" b="1" dirty="0" smtClean="0">
              <a:latin typeface="Arial" pitchFamily="34" charset="0"/>
              <a:ea typeface="Batang" pitchFamily="18" charset="-127"/>
              <a:cs typeface="Arial" pitchFamily="34" charset="0"/>
            </a:endParaRPr>
          </a:p>
          <a:p>
            <a:pPr algn="just"/>
            <a:r>
              <a:rPr lang="en-US" sz="2800" b="1" dirty="0" smtClean="0">
                <a:latin typeface="Arial" pitchFamily="34" charset="0"/>
                <a:ea typeface="Batang" pitchFamily="18" charset="-127"/>
                <a:cs typeface="Arial" pitchFamily="34" charset="0"/>
              </a:rPr>
              <a:t>Conclusion</a:t>
            </a:r>
          </a:p>
          <a:p>
            <a:pPr marL="0" indent="0">
              <a:buNone/>
            </a:pPr>
            <a:endParaRPr lang="en-US" sz="8000" b="1" dirty="0" smtClean="0">
              <a:latin typeface="Batang" pitchFamily="18" charset="-127"/>
              <a:ea typeface="Batang" pitchFamily="18" charset="-127"/>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2329858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ctr"/>
            <a:r>
              <a:rPr lang="en-US" sz="3200" u="sng" dirty="0" smtClean="0">
                <a:latin typeface="Arial" pitchFamily="34" charset="0"/>
                <a:cs typeface="Arial" pitchFamily="34" charset="0"/>
              </a:rPr>
              <a:t>UNDERSTANDING RADICALIZATION</a:t>
            </a:r>
            <a:endParaRPr lang="en-US" sz="3200" u="sng" dirty="0">
              <a:latin typeface="Arial" pitchFamily="34" charset="0"/>
              <a:cs typeface="Arial" pitchFamily="34" charset="0"/>
            </a:endParaRPr>
          </a:p>
        </p:txBody>
      </p:sp>
      <p:sp>
        <p:nvSpPr>
          <p:cNvPr id="3" name="Content Placeholder 2"/>
          <p:cNvSpPr>
            <a:spLocks noGrp="1"/>
          </p:cNvSpPr>
          <p:nvPr>
            <p:ph idx="1"/>
          </p:nvPr>
        </p:nvSpPr>
        <p:spPr>
          <a:xfrm>
            <a:off x="457200" y="1676400"/>
            <a:ext cx="8229600" cy="4449763"/>
          </a:xfrm>
        </p:spPr>
        <p:txBody>
          <a:bodyPr>
            <a:normAutofit/>
          </a:bodyPr>
          <a:lstStyle/>
          <a:p>
            <a:pPr algn="just"/>
            <a:endParaRPr lang="en-US" sz="1200" dirty="0">
              <a:latin typeface="Arial" pitchFamily="34" charset="0"/>
              <a:cs typeface="Arial" pitchFamily="34" charset="0"/>
            </a:endParaRPr>
          </a:p>
          <a:p>
            <a:pPr algn="just">
              <a:lnSpc>
                <a:spcPct val="150000"/>
              </a:lnSpc>
            </a:pPr>
            <a:r>
              <a:rPr lang="en-US" sz="2800" dirty="0" smtClean="0">
                <a:latin typeface="Arial" pitchFamily="34" charset="0"/>
                <a:cs typeface="Arial" pitchFamily="34" charset="0"/>
              </a:rPr>
              <a:t>Radicalization </a:t>
            </a:r>
            <a:r>
              <a:rPr lang="en-US" sz="2800" dirty="0">
                <a:latin typeface="Arial" pitchFamily="34" charset="0"/>
                <a:cs typeface="Arial" pitchFamily="34" charset="0"/>
              </a:rPr>
              <a:t>is defined as a change in belief, feeling, or </a:t>
            </a:r>
            <a:r>
              <a:rPr lang="en-US" sz="2800" dirty="0" err="1">
                <a:latin typeface="Arial" pitchFamily="34" charset="0"/>
                <a:cs typeface="Arial" pitchFamily="34" charset="0"/>
              </a:rPr>
              <a:t>behaviour</a:t>
            </a:r>
            <a:r>
              <a:rPr lang="en-US" sz="2800" dirty="0">
                <a:latin typeface="Arial" pitchFamily="34" charset="0"/>
                <a:cs typeface="Arial" pitchFamily="34" charset="0"/>
              </a:rPr>
              <a:t> towards increased support for intergroup </a:t>
            </a:r>
            <a:r>
              <a:rPr lang="en-US" sz="2800" dirty="0" smtClean="0">
                <a:latin typeface="Arial" pitchFamily="34" charset="0"/>
                <a:cs typeface="Arial" pitchFamily="34" charset="0"/>
              </a:rPr>
              <a:t>conflict. </a:t>
            </a:r>
            <a:r>
              <a:rPr lang="en-US" sz="2800" dirty="0">
                <a:latin typeface="Arial" pitchFamily="34" charset="0"/>
                <a:cs typeface="Arial" pitchFamily="34" charset="0"/>
              </a:rPr>
              <a:t>It is a characteristic that challenges the fundamental nature of the existing social system, thus advocating political/social </a:t>
            </a:r>
            <a:r>
              <a:rPr lang="en-US" sz="2800" dirty="0" smtClean="0">
                <a:latin typeface="Arial" pitchFamily="34" charset="0"/>
                <a:cs typeface="Arial" pitchFamily="34" charset="0"/>
              </a:rPr>
              <a:t>reforms</a:t>
            </a:r>
            <a:endParaRPr lang="en-US" sz="2800" dirty="0">
              <a:latin typeface="Arial" pitchFamily="34" charset="0"/>
              <a:cs typeface="Arial" pitchFamily="34" charset="0"/>
            </a:endParaRPr>
          </a:p>
          <a:p>
            <a:pPr algn="just"/>
            <a:endParaRPr lang="en-US" sz="2800" dirty="0">
              <a:latin typeface="Arial" pitchFamily="34" charset="0"/>
              <a:cs typeface="Arial" pitchFamily="34" charset="0"/>
            </a:endParaRPr>
          </a:p>
          <a:p>
            <a:pPr algn="just"/>
            <a:endParaRPr lang="en-US" sz="2800" dirty="0">
              <a:latin typeface="Arial" pitchFamily="34" charset="0"/>
              <a:cs typeface="Arial" pitchFamily="34" charset="0"/>
            </a:endParaRPr>
          </a:p>
          <a:p>
            <a:pPr marL="118872" indent="0">
              <a:buNone/>
            </a:pPr>
            <a:endParaRPr lang="en-US" sz="2800" dirty="0"/>
          </a:p>
          <a:p>
            <a:pPr marL="118872" indent="0">
              <a:buNone/>
            </a:pPr>
            <a:endParaRPr lang="en-US" sz="2800" dirty="0">
              <a:latin typeface="Arial" pitchFamily="34" charset="0"/>
              <a:cs typeface="Arial" pitchFamily="34" charset="0"/>
            </a:endParaRPr>
          </a:p>
          <a:p>
            <a:endParaRPr lang="en-US" dirty="0">
              <a:latin typeface="+mj-lt"/>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latin typeface="+mj-lt"/>
                <a:cs typeface="Times New Roman" pitchFamily="18" charset="0"/>
              </a:rPr>
              <a:pPr/>
              <a:t>4</a:t>
            </a:fld>
            <a:endParaRPr lang="en-US" dirty="0">
              <a:latin typeface="+mj-lt"/>
              <a:cs typeface="Times New Roman" pitchFamily="18" charset="0"/>
            </a:endParaRPr>
          </a:p>
        </p:txBody>
      </p:sp>
    </p:spTree>
    <p:extLst>
      <p:ext uri="{BB962C8B-B14F-4D97-AF65-F5344CB8AC3E}">
        <p14:creationId xmlns:p14="http://schemas.microsoft.com/office/powerpoint/2010/main" val="1722668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ctr"/>
            <a:r>
              <a:rPr lang="en-US" sz="3200" u="sng" dirty="0">
                <a:latin typeface="Arial" pitchFamily="34" charset="0"/>
                <a:cs typeface="Arial" pitchFamily="34" charset="0"/>
              </a:rPr>
              <a:t>UNDERSTANDING RADICALIZATION</a:t>
            </a:r>
          </a:p>
        </p:txBody>
      </p:sp>
      <p:sp>
        <p:nvSpPr>
          <p:cNvPr id="3" name="Content Placeholder 2"/>
          <p:cNvSpPr>
            <a:spLocks noGrp="1"/>
          </p:cNvSpPr>
          <p:nvPr>
            <p:ph idx="1"/>
          </p:nvPr>
        </p:nvSpPr>
        <p:spPr>
          <a:xfrm>
            <a:off x="457200" y="1676400"/>
            <a:ext cx="8229600" cy="4449763"/>
          </a:xfrm>
        </p:spPr>
        <p:txBody>
          <a:bodyPr>
            <a:normAutofit/>
          </a:bodyPr>
          <a:lstStyle/>
          <a:p>
            <a:pPr algn="just"/>
            <a:r>
              <a:rPr lang="en-US" sz="2800" dirty="0" smtClean="0">
                <a:latin typeface="Arial" pitchFamily="34" charset="0"/>
                <a:cs typeface="Arial" pitchFamily="34" charset="0"/>
              </a:rPr>
              <a:t>In </a:t>
            </a:r>
            <a:r>
              <a:rPr lang="en-US" sz="2800" dirty="0">
                <a:latin typeface="Arial" pitchFamily="34" charset="0"/>
                <a:cs typeface="Arial" pitchFamily="34" charset="0"/>
              </a:rPr>
              <a:t>the opinion of </a:t>
            </a:r>
            <a:r>
              <a:rPr lang="en-US" sz="2800" dirty="0" err="1">
                <a:latin typeface="Arial" pitchFamily="34" charset="0"/>
                <a:cs typeface="Arial" pitchFamily="34" charset="0"/>
              </a:rPr>
              <a:t>Ahmer</a:t>
            </a:r>
            <a:r>
              <a:rPr lang="en-US" sz="2800" dirty="0">
                <a:latin typeface="Arial" pitchFamily="34" charset="0"/>
                <a:cs typeface="Arial" pitchFamily="34" charset="0"/>
              </a:rPr>
              <a:t> Bilal </a:t>
            </a:r>
            <a:r>
              <a:rPr lang="en-US" sz="2800" dirty="0" smtClean="0">
                <a:latin typeface="Arial" pitchFamily="34" charset="0"/>
                <a:cs typeface="Arial" pitchFamily="34" charset="0"/>
              </a:rPr>
              <a:t>Sufi, “radicalization </a:t>
            </a:r>
            <a:r>
              <a:rPr lang="en-US" sz="2800" dirty="0">
                <a:latin typeface="Arial" pitchFamily="34" charset="0"/>
                <a:cs typeface="Arial" pitchFamily="34" charset="0"/>
              </a:rPr>
              <a:t>is a mindset, which may be called religious aggression or violation of religion. In his opinion, </a:t>
            </a:r>
            <a:r>
              <a:rPr lang="en-US" sz="2800" dirty="0" smtClean="0">
                <a:latin typeface="Arial" pitchFamily="34" charset="0"/>
                <a:cs typeface="Arial" pitchFamily="34" charset="0"/>
              </a:rPr>
              <a:t>when someone </a:t>
            </a:r>
            <a:r>
              <a:rPr lang="en-US" sz="2800" dirty="0">
                <a:latin typeface="Arial" pitchFamily="34" charset="0"/>
                <a:cs typeface="Arial" pitchFamily="34" charset="0"/>
              </a:rPr>
              <a:t>deviates from law, he behaves as a </a:t>
            </a:r>
            <a:r>
              <a:rPr lang="en-US" sz="2800" dirty="0" smtClean="0">
                <a:latin typeface="Arial" pitchFamily="34" charset="0"/>
                <a:cs typeface="Arial" pitchFamily="34" charset="0"/>
              </a:rPr>
              <a:t>radical” </a:t>
            </a:r>
          </a:p>
          <a:p>
            <a:pPr algn="just"/>
            <a:endParaRPr lang="en-US" sz="2800" dirty="0" smtClean="0">
              <a:latin typeface="Arial" pitchFamily="34" charset="0"/>
              <a:cs typeface="Arial" pitchFamily="34" charset="0"/>
            </a:endParaRPr>
          </a:p>
          <a:p>
            <a:pPr algn="just"/>
            <a:r>
              <a:rPr lang="en-US" sz="2800" dirty="0">
                <a:latin typeface="Arial" pitchFamily="34" charset="0"/>
                <a:cs typeface="Arial" pitchFamily="34" charset="0"/>
              </a:rPr>
              <a:t>Radicalization and </a:t>
            </a:r>
            <a:r>
              <a:rPr lang="en-US" sz="2800" dirty="0" err="1" smtClean="0">
                <a:latin typeface="Arial" pitchFamily="34" charset="0"/>
                <a:cs typeface="Arial" pitchFamily="34" charset="0"/>
              </a:rPr>
              <a:t>Talibanization</a:t>
            </a:r>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Is every Radical a Terrorist?</a:t>
            </a:r>
            <a:endParaRPr lang="en-US" sz="2800" dirty="0">
              <a:latin typeface="Arial" pitchFamily="34" charset="0"/>
              <a:cs typeface="Arial" pitchFamily="34" charset="0"/>
            </a:endParaRPr>
          </a:p>
          <a:p>
            <a:pPr algn="just"/>
            <a:endParaRPr lang="en-US" sz="2800" dirty="0">
              <a:latin typeface="Arial" pitchFamily="34" charset="0"/>
              <a:cs typeface="Arial" pitchFamily="34" charset="0"/>
            </a:endParaRPr>
          </a:p>
          <a:p>
            <a:pPr marL="118872" indent="0">
              <a:buNone/>
            </a:pPr>
            <a:endParaRPr lang="en-US" sz="2800" dirty="0"/>
          </a:p>
          <a:p>
            <a:pPr marL="118872" indent="0">
              <a:buNone/>
            </a:pPr>
            <a:endParaRPr lang="en-US" sz="2800" dirty="0">
              <a:latin typeface="Arial" pitchFamily="34" charset="0"/>
              <a:cs typeface="Arial" pitchFamily="34" charset="0"/>
            </a:endParaRPr>
          </a:p>
          <a:p>
            <a:endParaRPr lang="en-US" dirty="0">
              <a:latin typeface="+mj-lt"/>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latin typeface="+mj-lt"/>
                <a:cs typeface="Times New Roman" pitchFamily="18" charset="0"/>
              </a:rPr>
              <a:pPr/>
              <a:t>5</a:t>
            </a:fld>
            <a:endParaRPr lang="en-US" dirty="0">
              <a:latin typeface="+mj-lt"/>
              <a:cs typeface="Times New Roman" pitchFamily="18" charset="0"/>
            </a:endParaRPr>
          </a:p>
        </p:txBody>
      </p:sp>
    </p:spTree>
    <p:extLst>
      <p:ext uri="{BB962C8B-B14F-4D97-AF65-F5344CB8AC3E}">
        <p14:creationId xmlns:p14="http://schemas.microsoft.com/office/powerpoint/2010/main" val="1922210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pic>
        <p:nvPicPr>
          <p:cNvPr id="1026" name="Picture 2" descr="http://council.smallwarsjournal.com/attachment.php?attachmentid=514&amp;stc=1&amp;d=1216408186">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200"/>
            <a:ext cx="9144000" cy="6781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2679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ctr"/>
            <a:r>
              <a:rPr lang="en-US" sz="3200" u="sng" dirty="0" smtClean="0">
                <a:latin typeface="Arial" pitchFamily="34" charset="0"/>
                <a:cs typeface="Arial" pitchFamily="34" charset="0"/>
              </a:rPr>
              <a:t>RADICALIZATION AND PAKISTAN</a:t>
            </a:r>
            <a:endParaRPr lang="en-US" sz="3200" u="sng" dirty="0">
              <a:latin typeface="Arial" pitchFamily="34" charset="0"/>
              <a:cs typeface="Arial" pitchFamily="34" charset="0"/>
            </a:endParaRPr>
          </a:p>
        </p:txBody>
      </p:sp>
      <p:sp>
        <p:nvSpPr>
          <p:cNvPr id="3" name="Content Placeholder 2"/>
          <p:cNvSpPr>
            <a:spLocks noGrp="1"/>
          </p:cNvSpPr>
          <p:nvPr>
            <p:ph idx="1"/>
          </p:nvPr>
        </p:nvSpPr>
        <p:spPr>
          <a:xfrm>
            <a:off x="457200" y="1908416"/>
            <a:ext cx="8229600" cy="4449763"/>
          </a:xfrm>
        </p:spPr>
        <p:txBody>
          <a:bodyPr>
            <a:normAutofit fontScale="92500" lnSpcReduction="10000"/>
          </a:bodyPr>
          <a:lstStyle/>
          <a:p>
            <a:pPr algn="just"/>
            <a:r>
              <a:rPr lang="en-US" sz="2800" b="1" dirty="0" smtClean="0">
                <a:latin typeface="Arial" pitchFamily="34" charset="0"/>
                <a:cs typeface="Arial" pitchFamily="34" charset="0"/>
              </a:rPr>
              <a:t>Core Causes Leading to Radicalization</a:t>
            </a:r>
          </a:p>
          <a:p>
            <a:pPr algn="just"/>
            <a:endParaRPr lang="en-US" sz="100" b="1" dirty="0" smtClean="0">
              <a:latin typeface="Arial" pitchFamily="34" charset="0"/>
              <a:cs typeface="Arial" pitchFamily="34" charset="0"/>
            </a:endParaRPr>
          </a:p>
          <a:p>
            <a:pPr lvl="1" algn="just">
              <a:lnSpc>
                <a:spcPct val="150000"/>
              </a:lnSpc>
            </a:pPr>
            <a:r>
              <a:rPr lang="en-US" b="1" dirty="0" smtClean="0">
                <a:latin typeface="Arial" pitchFamily="34" charset="0"/>
                <a:cs typeface="Arial" pitchFamily="34" charset="0"/>
              </a:rPr>
              <a:t>Global Perspective</a:t>
            </a:r>
          </a:p>
          <a:p>
            <a:pPr lvl="2" algn="just">
              <a:lnSpc>
                <a:spcPct val="150000"/>
              </a:lnSpc>
            </a:pPr>
            <a:r>
              <a:rPr lang="en-US" sz="2800" dirty="0" smtClean="0">
                <a:latin typeface="Arial" pitchFamily="34" charset="0"/>
                <a:cs typeface="Arial" pitchFamily="34" charset="0"/>
              </a:rPr>
              <a:t>Afghan Jihad</a:t>
            </a:r>
          </a:p>
          <a:p>
            <a:pPr lvl="2" algn="just">
              <a:lnSpc>
                <a:spcPct val="150000"/>
              </a:lnSpc>
            </a:pPr>
            <a:r>
              <a:rPr lang="en-US" sz="2800" dirty="0" smtClean="0">
                <a:latin typeface="Arial" pitchFamily="34" charset="0"/>
                <a:cs typeface="Arial" pitchFamily="34" charset="0"/>
              </a:rPr>
              <a:t>Madrassa Culture</a:t>
            </a:r>
          </a:p>
          <a:p>
            <a:pPr lvl="2" algn="just">
              <a:lnSpc>
                <a:spcPct val="150000"/>
              </a:lnSpc>
            </a:pPr>
            <a:r>
              <a:rPr lang="en-US" sz="2800" dirty="0" smtClean="0">
                <a:latin typeface="Arial" pitchFamily="34" charset="0"/>
                <a:cs typeface="Arial" pitchFamily="34" charset="0"/>
              </a:rPr>
              <a:t>Sectarian Outfits</a:t>
            </a:r>
          </a:p>
          <a:p>
            <a:pPr lvl="2" algn="just">
              <a:lnSpc>
                <a:spcPct val="150000"/>
              </a:lnSpc>
            </a:pPr>
            <a:r>
              <a:rPr lang="en-US" sz="2800" dirty="0" smtClean="0">
                <a:latin typeface="Arial" pitchFamily="34" charset="0"/>
                <a:cs typeface="Arial" pitchFamily="34" charset="0"/>
              </a:rPr>
              <a:t>Afghan Refugees</a:t>
            </a:r>
          </a:p>
          <a:p>
            <a:pPr lvl="2" algn="just">
              <a:lnSpc>
                <a:spcPct val="150000"/>
              </a:lnSpc>
            </a:pPr>
            <a:r>
              <a:rPr lang="en-US" sz="2800" dirty="0" smtClean="0">
                <a:latin typeface="Arial" pitchFamily="34" charset="0"/>
                <a:cs typeface="Arial" pitchFamily="34" charset="0"/>
              </a:rPr>
              <a:t>US Led </a:t>
            </a:r>
            <a:r>
              <a:rPr lang="en-US" sz="2800" dirty="0" err="1" smtClean="0">
                <a:latin typeface="Arial" pitchFamily="34" charset="0"/>
                <a:cs typeface="Arial" pitchFamily="34" charset="0"/>
              </a:rPr>
              <a:t>WoT</a:t>
            </a:r>
            <a:r>
              <a:rPr lang="en-US" sz="2800" dirty="0" smtClean="0">
                <a:latin typeface="Arial" pitchFamily="34" charset="0"/>
                <a:cs typeface="Arial" pitchFamily="34" charset="0"/>
              </a:rPr>
              <a:t> – Anti-Islam Policies</a:t>
            </a:r>
          </a:p>
          <a:p>
            <a:pPr lvl="2" algn="just">
              <a:lnSpc>
                <a:spcPct val="150000"/>
              </a:lnSpc>
            </a:pPr>
            <a:endParaRPr lang="en-US" sz="2800" dirty="0">
              <a:latin typeface="Arial" pitchFamily="34" charset="0"/>
              <a:cs typeface="Arial" pitchFamily="34" charset="0"/>
            </a:endParaRPr>
          </a:p>
          <a:p>
            <a:pPr marL="118872" indent="0" algn="just">
              <a:lnSpc>
                <a:spcPct val="150000"/>
              </a:lnSpc>
              <a:buNone/>
            </a:pPr>
            <a:endParaRPr lang="en-US" sz="2800" dirty="0">
              <a:latin typeface="Arial" pitchFamily="34" charset="0"/>
              <a:cs typeface="Arial" pitchFamily="34" charset="0"/>
            </a:endParaRPr>
          </a:p>
          <a:p>
            <a:pPr marL="118872" indent="0" algn="just">
              <a:buNone/>
            </a:pPr>
            <a:endParaRPr lang="en-US" sz="2800" dirty="0">
              <a:latin typeface="Arial" pitchFamily="34" charset="0"/>
              <a:cs typeface="Arial" pitchFamily="34" charset="0"/>
            </a:endParaRPr>
          </a:p>
          <a:p>
            <a:endParaRPr lang="en-US" dirty="0">
              <a:latin typeface="+mj-lt"/>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latin typeface="+mj-lt"/>
                <a:cs typeface="Times New Roman" pitchFamily="18" charset="0"/>
              </a:rPr>
              <a:pPr/>
              <a:t>7</a:t>
            </a:fld>
            <a:endParaRPr lang="en-US" dirty="0">
              <a:latin typeface="+mj-lt"/>
              <a:cs typeface="Times New Roman" pitchFamily="18" charset="0"/>
            </a:endParaRPr>
          </a:p>
        </p:txBody>
      </p:sp>
    </p:spTree>
    <p:extLst>
      <p:ext uri="{BB962C8B-B14F-4D97-AF65-F5344CB8AC3E}">
        <p14:creationId xmlns:p14="http://schemas.microsoft.com/office/powerpoint/2010/main" val="2042344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ctr"/>
            <a:r>
              <a:rPr lang="en-US" sz="3200" u="sng" dirty="0" smtClean="0">
                <a:latin typeface="Arial" pitchFamily="34" charset="0"/>
                <a:cs typeface="Arial" pitchFamily="34" charset="0"/>
              </a:rPr>
              <a:t>RADICALIZATION AND PAKISTAN</a:t>
            </a:r>
            <a:endParaRPr lang="en-US" sz="3200" u="sng" dirty="0">
              <a:latin typeface="Arial" pitchFamily="34" charset="0"/>
              <a:cs typeface="Arial" pitchFamily="34" charset="0"/>
            </a:endParaRPr>
          </a:p>
        </p:txBody>
      </p:sp>
      <p:sp>
        <p:nvSpPr>
          <p:cNvPr id="3" name="Content Placeholder 2"/>
          <p:cNvSpPr>
            <a:spLocks noGrp="1"/>
          </p:cNvSpPr>
          <p:nvPr>
            <p:ph idx="1"/>
          </p:nvPr>
        </p:nvSpPr>
        <p:spPr>
          <a:xfrm>
            <a:off x="228600" y="1600200"/>
            <a:ext cx="8763000" cy="4952999"/>
          </a:xfrm>
        </p:spPr>
        <p:txBody>
          <a:bodyPr>
            <a:normAutofit fontScale="92500" lnSpcReduction="10000"/>
          </a:bodyPr>
          <a:lstStyle/>
          <a:p>
            <a:pPr lvl="1" algn="just"/>
            <a:endParaRPr lang="en-US" sz="200" dirty="0" smtClean="0">
              <a:latin typeface="Arial" pitchFamily="34" charset="0"/>
              <a:cs typeface="Arial" pitchFamily="34" charset="0"/>
            </a:endParaRPr>
          </a:p>
          <a:p>
            <a:pPr algn="just"/>
            <a:r>
              <a:rPr lang="en-US" sz="2800" b="1" dirty="0" smtClean="0">
                <a:latin typeface="Arial" pitchFamily="34" charset="0"/>
                <a:cs typeface="Arial" pitchFamily="34" charset="0"/>
              </a:rPr>
              <a:t>Causes Specific to Pakistan</a:t>
            </a:r>
          </a:p>
          <a:p>
            <a:pPr algn="just"/>
            <a:endParaRPr lang="en-US" sz="1400" b="1" dirty="0" smtClean="0">
              <a:latin typeface="Arial" pitchFamily="34" charset="0"/>
              <a:cs typeface="Arial" pitchFamily="34" charset="0"/>
            </a:endParaRPr>
          </a:p>
          <a:p>
            <a:pPr lvl="1" algn="just">
              <a:lnSpc>
                <a:spcPct val="150000"/>
              </a:lnSpc>
            </a:pPr>
            <a:r>
              <a:rPr lang="en-US" dirty="0" smtClean="0">
                <a:latin typeface="Arial" pitchFamily="34" charset="0"/>
                <a:cs typeface="Arial" pitchFamily="34" charset="0"/>
              </a:rPr>
              <a:t>“</a:t>
            </a:r>
            <a:r>
              <a:rPr lang="en-US" dirty="0">
                <a:latin typeface="Arial" pitchFamily="34" charset="0"/>
                <a:cs typeface="Arial" pitchFamily="34" charset="0"/>
              </a:rPr>
              <a:t>You are free; you are free to go to your temples, you are free to go to your mosques or to any other place or worship in this State of Pakistan. You may belong to any religion or caste or creed that has nothing to do with the business of the State ... We are starting with this fundamental principle that we are all citizens and equal citizens of one </a:t>
            </a:r>
            <a:r>
              <a:rPr lang="en-US" dirty="0" smtClean="0">
                <a:latin typeface="Arial" pitchFamily="34" charset="0"/>
                <a:cs typeface="Arial" pitchFamily="34" charset="0"/>
              </a:rPr>
              <a:t>State”</a:t>
            </a:r>
          </a:p>
          <a:p>
            <a:pPr algn="just">
              <a:lnSpc>
                <a:spcPct val="150000"/>
              </a:lnSpc>
            </a:pPr>
            <a:endParaRPr lang="en-US" sz="2800" dirty="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marL="118872" indent="0">
              <a:buNone/>
            </a:pPr>
            <a:endParaRPr lang="en-US" sz="2800" dirty="0"/>
          </a:p>
          <a:p>
            <a:pPr marL="118872" indent="0">
              <a:buNone/>
            </a:pPr>
            <a:endParaRPr lang="en-US" sz="2800" dirty="0">
              <a:latin typeface="Arial" pitchFamily="34" charset="0"/>
              <a:cs typeface="Arial" pitchFamily="34" charset="0"/>
            </a:endParaRPr>
          </a:p>
          <a:p>
            <a:endParaRPr lang="en-US" dirty="0">
              <a:latin typeface="+mj-lt"/>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latin typeface="+mj-lt"/>
                <a:cs typeface="Times New Roman" pitchFamily="18" charset="0"/>
              </a:rPr>
              <a:pPr/>
              <a:t>8</a:t>
            </a:fld>
            <a:endParaRPr lang="en-US" dirty="0">
              <a:latin typeface="+mj-lt"/>
              <a:cs typeface="Times New Roman" pitchFamily="18" charset="0"/>
            </a:endParaRPr>
          </a:p>
        </p:txBody>
      </p:sp>
    </p:spTree>
    <p:extLst>
      <p:ext uri="{BB962C8B-B14F-4D97-AF65-F5344CB8AC3E}">
        <p14:creationId xmlns:p14="http://schemas.microsoft.com/office/powerpoint/2010/main" val="8527473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ctr"/>
            <a:r>
              <a:rPr lang="en-US" sz="3200" u="sng" dirty="0" smtClean="0">
                <a:latin typeface="Arial" pitchFamily="34" charset="0"/>
                <a:cs typeface="Arial" pitchFamily="34" charset="0"/>
              </a:rPr>
              <a:t>RADICALIZATION AND PAKISTAN</a:t>
            </a:r>
            <a:endParaRPr lang="en-US" sz="3200" u="sng" dirty="0">
              <a:latin typeface="Arial" pitchFamily="34" charset="0"/>
              <a:cs typeface="Arial" pitchFamily="34" charset="0"/>
            </a:endParaRPr>
          </a:p>
        </p:txBody>
      </p:sp>
      <p:sp>
        <p:nvSpPr>
          <p:cNvPr id="3" name="Content Placeholder 2"/>
          <p:cNvSpPr>
            <a:spLocks noGrp="1"/>
          </p:cNvSpPr>
          <p:nvPr>
            <p:ph idx="1"/>
          </p:nvPr>
        </p:nvSpPr>
        <p:spPr>
          <a:xfrm>
            <a:off x="457200" y="1676400"/>
            <a:ext cx="8229600" cy="4449763"/>
          </a:xfrm>
        </p:spPr>
        <p:txBody>
          <a:bodyPr>
            <a:normAutofit/>
          </a:bodyPr>
          <a:lstStyle/>
          <a:p>
            <a:pPr marL="118872" indent="0" algn="just">
              <a:lnSpc>
                <a:spcPct val="150000"/>
              </a:lnSpc>
              <a:buNone/>
            </a:pPr>
            <a:endParaRPr lang="en-US" sz="2400" dirty="0" smtClean="0">
              <a:latin typeface="Arial" pitchFamily="34" charset="0"/>
              <a:cs typeface="Arial" pitchFamily="34" charset="0"/>
            </a:endParaRPr>
          </a:p>
          <a:p>
            <a:pPr algn="just">
              <a:lnSpc>
                <a:spcPct val="150000"/>
              </a:lnSpc>
            </a:pPr>
            <a:r>
              <a:rPr lang="en-US" sz="2800" dirty="0" smtClean="0">
                <a:latin typeface="Arial" pitchFamily="34" charset="0"/>
                <a:cs typeface="Arial" pitchFamily="34" charset="0"/>
              </a:rPr>
              <a:t>“The principles of democracy, freedom, equality, tolerance and social justice, as enunciated by Islam, shall be fully observed” </a:t>
            </a:r>
          </a:p>
          <a:p>
            <a:pPr marL="457200" lvl="1" indent="0" algn="just">
              <a:lnSpc>
                <a:spcPct val="150000"/>
              </a:lnSpc>
              <a:buNone/>
            </a:pPr>
            <a:endParaRPr lang="en-US" dirty="0" smtClean="0">
              <a:latin typeface="Arial" pitchFamily="34" charset="0"/>
              <a:cs typeface="Arial" pitchFamily="34" charset="0"/>
            </a:endParaRPr>
          </a:p>
          <a:p>
            <a:pPr marL="457200" lvl="1" indent="0" algn="r">
              <a:lnSpc>
                <a:spcPct val="150000"/>
              </a:lnSpc>
              <a:buNone/>
            </a:pPr>
            <a:r>
              <a:rPr lang="en-US" sz="2400" dirty="0" smtClean="0">
                <a:latin typeface="Arial" pitchFamily="34" charset="0"/>
                <a:cs typeface="Arial" pitchFamily="34" charset="0"/>
              </a:rPr>
              <a:t>(Objective Resolution – 1950) </a:t>
            </a:r>
          </a:p>
          <a:p>
            <a:pPr lvl="1" algn="just"/>
            <a:endParaRPr lang="en-US" dirty="0" smtClean="0">
              <a:latin typeface="Arial" pitchFamily="34" charset="0"/>
              <a:cs typeface="Arial" pitchFamily="34" charset="0"/>
            </a:endParaRPr>
          </a:p>
          <a:p>
            <a:pPr algn="just"/>
            <a:endParaRPr lang="en-US" sz="2800" dirty="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algn="just"/>
            <a:endParaRPr lang="en-US" sz="2800" dirty="0" smtClean="0">
              <a:latin typeface="Arial" pitchFamily="34" charset="0"/>
              <a:cs typeface="Arial" pitchFamily="34" charset="0"/>
            </a:endParaRPr>
          </a:p>
          <a:p>
            <a:pPr marL="118872" indent="0">
              <a:buNone/>
            </a:pPr>
            <a:endParaRPr lang="en-US" sz="2800" dirty="0"/>
          </a:p>
          <a:p>
            <a:pPr marL="118872" indent="0">
              <a:buNone/>
            </a:pPr>
            <a:endParaRPr lang="en-US" sz="2800" dirty="0">
              <a:latin typeface="Arial" pitchFamily="34" charset="0"/>
              <a:cs typeface="Arial" pitchFamily="34" charset="0"/>
            </a:endParaRPr>
          </a:p>
          <a:p>
            <a:endParaRPr lang="en-US" dirty="0">
              <a:latin typeface="+mj-lt"/>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latin typeface="+mj-lt"/>
                <a:cs typeface="Times New Roman" pitchFamily="18" charset="0"/>
              </a:rPr>
              <a:pPr/>
              <a:t>9</a:t>
            </a:fld>
            <a:endParaRPr lang="en-US" dirty="0">
              <a:latin typeface="+mj-lt"/>
              <a:cs typeface="Times New Roman" pitchFamily="18" charset="0"/>
            </a:endParaRPr>
          </a:p>
        </p:txBody>
      </p:sp>
    </p:spTree>
    <p:extLst>
      <p:ext uri="{BB962C8B-B14F-4D97-AF65-F5344CB8AC3E}">
        <p14:creationId xmlns:p14="http://schemas.microsoft.com/office/powerpoint/2010/main" val="39664644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1053</TotalTime>
  <Words>643</Words>
  <Application>Microsoft Office PowerPoint</Application>
  <PresentationFormat>On-screen Show (4:3)</PresentationFormat>
  <Paragraphs>168</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Module</vt:lpstr>
      <vt:lpstr>ISSUES OF RADICALIZATION AND EXTREME BEHAVIOURS IN PAKISTAN </vt:lpstr>
      <vt:lpstr>AIM</vt:lpstr>
      <vt:lpstr>SCOPE</vt:lpstr>
      <vt:lpstr>UNDERSTANDING RADICALIZATION</vt:lpstr>
      <vt:lpstr>UNDERSTANDING RADICALIZATION</vt:lpstr>
      <vt:lpstr>PowerPoint Presentation</vt:lpstr>
      <vt:lpstr>RADICALIZATION AND PAKISTAN</vt:lpstr>
      <vt:lpstr>RADICALIZATION AND PAKISTAN</vt:lpstr>
      <vt:lpstr>RADICALIZATION AND PAKISTAN</vt:lpstr>
      <vt:lpstr>RADICALIZATION AND PAKISTAN</vt:lpstr>
      <vt:lpstr>RADICALIZATION AND PAKISTAN</vt:lpstr>
      <vt:lpstr>RADICALIZATION AND PAKISTAN</vt:lpstr>
      <vt:lpstr>RADICALIZATION AND PAKISTAN</vt:lpstr>
      <vt:lpstr>COUNTER RADICALIZATION MEASURES </vt:lpstr>
      <vt:lpstr> CONCLUSION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FDI and Trade Liberalization in Pakistan</dc:title>
  <dc:creator>ipri</dc:creator>
  <cp:lastModifiedBy>ipri</cp:lastModifiedBy>
  <cp:revision>228</cp:revision>
  <cp:lastPrinted>2015-03-20T09:15:56Z</cp:lastPrinted>
  <dcterms:created xsi:type="dcterms:W3CDTF">2006-08-16T00:00:00Z</dcterms:created>
  <dcterms:modified xsi:type="dcterms:W3CDTF">2015-03-20T09:22:17Z</dcterms:modified>
</cp:coreProperties>
</file>